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7997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2DD"/>
    <a:srgbClr val="B9178F"/>
    <a:srgbClr val="EE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7" autoAdjust="0"/>
  </p:normalViewPr>
  <p:slideViewPr>
    <p:cSldViewPr snapToGrid="0">
      <p:cViewPr>
        <p:scale>
          <a:sx n="100" d="100"/>
          <a:sy n="100" d="100"/>
        </p:scale>
        <p:origin x="350" y="-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25550" y="1143000"/>
            <a:ext cx="440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1143000"/>
            <a:ext cx="440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1143000"/>
            <a:ext cx="440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49971" y="1237197"/>
            <a:ext cx="8099822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15"/>
              <a:buFont typeface="Calibri"/>
              <a:buNone/>
              <a:defRPr sz="53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1pPr>
            <a:lvl2pPr lvl="1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1"/>
            </a:lvl2pPr>
            <a:lvl3pPr lvl="2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  <a:defRPr sz="1594"/>
            </a:lvl3pPr>
            <a:lvl4pPr lvl="3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4pPr>
            <a:lvl5pPr lvl="4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5pPr>
            <a:lvl6pPr lvl="5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6pPr>
            <a:lvl7pPr lvl="6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7pPr>
            <a:lvl8pPr lvl="7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8pPr>
            <a:lvl9pPr lvl="8" algn="ctr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42484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001610" y="-246712"/>
            <a:ext cx="4796544" cy="931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689692" y="2441371"/>
            <a:ext cx="6406475" cy="23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64796" y="180171"/>
            <a:ext cx="6406475" cy="6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42484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36859" y="1884670"/>
            <a:ext cx="9314796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15"/>
              <a:buFont typeface="Calibri"/>
              <a:buNone/>
              <a:defRPr sz="53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36859" y="5059034"/>
            <a:ext cx="9314796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772"/>
              <a:buNone/>
              <a:defRPr sz="177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594"/>
              <a:buNone/>
              <a:defRPr sz="159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42484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42484" y="2012414"/>
            <a:ext cx="458989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467380" y="2012414"/>
            <a:ext cx="458989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43890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43891" y="1853171"/>
            <a:ext cx="4568806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1pPr>
            <a:lvl2pPr marL="914400" lvl="1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1" b="1"/>
            </a:lvl2pPr>
            <a:lvl3pPr marL="1371600" lvl="2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  <a:defRPr sz="1594" b="1"/>
            </a:lvl3pPr>
            <a:lvl4pPr marL="1828800" lvl="3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4pPr>
            <a:lvl5pPr marL="2286000" lvl="4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5pPr>
            <a:lvl6pPr marL="2743200" lvl="5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6pPr>
            <a:lvl7pPr marL="3200400" lvl="6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7pPr>
            <a:lvl8pPr marL="3657600" lvl="7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8pPr>
            <a:lvl9pPr marL="4114800" lvl="8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743891" y="2761381"/>
            <a:ext cx="4568806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467380" y="1853171"/>
            <a:ext cx="4591306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1pPr>
            <a:lvl2pPr marL="914400" lvl="1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None/>
              <a:defRPr sz="1771" b="1"/>
            </a:lvl2pPr>
            <a:lvl3pPr marL="1371600" lvl="2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  <a:defRPr sz="1594" b="1"/>
            </a:lvl3pPr>
            <a:lvl4pPr marL="1828800" lvl="3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4pPr>
            <a:lvl5pPr marL="2286000" lvl="4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5pPr>
            <a:lvl6pPr marL="2743200" lvl="5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6pPr>
            <a:lvl7pPr marL="3200400" lvl="6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7pPr>
            <a:lvl8pPr marL="3657600" lvl="7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8pPr>
            <a:lvl9pPr marL="4114800" lvl="8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467380" y="2761381"/>
            <a:ext cx="4591306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42484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43891" y="503978"/>
            <a:ext cx="348320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35"/>
              <a:buFont typeface="Calibri"/>
              <a:buNone/>
              <a:defRPr sz="28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91306" y="1088454"/>
            <a:ext cx="546738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8622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835"/>
              <a:buChar char="•"/>
              <a:defRPr sz="2835"/>
            </a:lvl1pPr>
            <a:lvl2pPr marL="914400" lvl="1" indent="-38608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  <a:defRPr sz="2480"/>
            </a:lvl2pPr>
            <a:lvl3pPr marL="1371600" lvl="2" indent="-363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3pPr>
            <a:lvl4pPr marL="1828800" lvl="3" indent="-341122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4pPr>
            <a:lvl5pPr marL="2286000" lvl="4" indent="-341122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5pPr>
            <a:lvl6pPr marL="2743200" lvl="5" indent="-341122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6pPr>
            <a:lvl7pPr marL="3200400" lvl="6" indent="-341122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7pPr>
            <a:lvl8pPr marL="3657600" lvl="7" indent="-341121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8pPr>
            <a:lvl9pPr marL="4114800" lvl="8" indent="-341121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Char char="•"/>
              <a:defRPr sz="177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743891" y="2267902"/>
            <a:ext cx="348320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1pPr>
            <a:lvl2pPr marL="914400" lvl="1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240"/>
              <a:buNone/>
              <a:defRPr sz="1240"/>
            </a:lvl2pPr>
            <a:lvl3pPr marL="1371600" lvl="2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3pPr>
            <a:lvl4pPr marL="1828800" lvl="3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4pPr>
            <a:lvl5pPr marL="2286000" lvl="4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5pPr>
            <a:lvl6pPr marL="2743200" lvl="5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6pPr>
            <a:lvl7pPr marL="3200400" lvl="6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7pPr>
            <a:lvl8pPr marL="3657600" lvl="7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8pPr>
            <a:lvl9pPr marL="4114800" lvl="8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43891" y="503978"/>
            <a:ext cx="348320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35"/>
              <a:buFont typeface="Calibri"/>
              <a:buNone/>
              <a:defRPr sz="28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591306" y="1088454"/>
            <a:ext cx="546738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43891" y="2267902"/>
            <a:ext cx="348320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1pPr>
            <a:lvl2pPr marL="914400" lvl="1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240"/>
              <a:buNone/>
              <a:defRPr sz="1240"/>
            </a:lvl2pPr>
            <a:lvl3pPr marL="1371600" lvl="2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3pPr>
            <a:lvl4pPr marL="1828800" lvl="3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4pPr>
            <a:lvl5pPr marL="2286000" lvl="4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5pPr>
            <a:lvl6pPr marL="2743200" lvl="5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6pPr>
            <a:lvl7pPr marL="3200400" lvl="6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7pPr>
            <a:lvl8pPr marL="3657600" lvl="7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8pPr>
            <a:lvl9pPr marL="4114800" lvl="8" indent="-22860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886"/>
              <a:buNone/>
              <a:defRPr sz="885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42484" y="402483"/>
            <a:ext cx="9314796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98"/>
              <a:buFont typeface="Calibri"/>
              <a:buNone/>
              <a:defRPr sz="38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6080" algn="l" rtl="0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  <a:defRPr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3601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122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2"/>
              <a:buFont typeface="Arial"/>
              <a:buChar char="•"/>
              <a:defRPr sz="17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819" algn="l" rtl="0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42484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577422" y="7006699"/>
            <a:ext cx="3644920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27332" y="7006699"/>
            <a:ext cx="2429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hyperlink" Target="mailto:correo@icecolmenarviej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ecolmenarviejo.org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FIE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415" y="1219084"/>
            <a:ext cx="423709" cy="42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4350" y="377827"/>
            <a:ext cx="609847" cy="12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4572" y="397904"/>
            <a:ext cx="977414" cy="12956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241865" y="4146508"/>
            <a:ext cx="105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HORARIO: 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1750065" y="390081"/>
            <a:ext cx="14567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CUMPLEAÑOS</a:t>
            </a:r>
            <a:r>
              <a:rPr lang="es-ES" sz="116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322063" y="724073"/>
            <a:ext cx="2156373" cy="239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lvl="0" indent="0" algn="l" rtl="0">
              <a:spcAft>
                <a:spcPts val="3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JULIO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Martes 1.-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Teresita González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Domingo 6.-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Lucía Cruz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Miércoles 16.-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Rocío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Jueves 17.- </a:t>
            </a:r>
            <a:r>
              <a:rPr lang="es-ES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Naara</a:t>
            </a:r>
            <a:endParaRPr lang="es-ES"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Viernes 18.-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Laura </a:t>
            </a:r>
            <a:r>
              <a:rPr lang="es-ES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Vlaicu</a:t>
            </a:r>
            <a:endParaRPr lang="es-ES"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19.-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Belén</a:t>
            </a:r>
            <a:endParaRPr lang="es-ES" sz="1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Viernes 25.-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Andrés y Yaiza (Londres)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26.-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Carlos</a:t>
            </a:r>
            <a:endParaRPr lang="es-ES" sz="1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Lunes 28.-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Xiomara</a:t>
            </a:r>
          </a:p>
        </p:txBody>
      </p:sp>
      <p:sp>
        <p:nvSpPr>
          <p:cNvPr id="98" name="Google Shape;98;p13"/>
          <p:cNvSpPr txBox="1"/>
          <p:nvPr/>
        </p:nvSpPr>
        <p:spPr>
          <a:xfrm>
            <a:off x="403915" y="5849593"/>
            <a:ext cx="4728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Nuestra Página Web: </a:t>
            </a:r>
            <a:r>
              <a:rPr lang="es-ES" sz="13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https://www.icecolmenarviejo.org</a:t>
            </a: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E-mail</a:t>
            </a: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s-ES" sz="13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7"/>
              </a:rPr>
              <a:t>correo@icecolmenarviejo.org</a:t>
            </a: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Instagram</a:t>
            </a: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@solo_cristosalva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Facebook</a:t>
            </a: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Iglesia Evangélica de Colmenar Viejo</a:t>
            </a:r>
            <a:endParaRPr sz="1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80521" y="6738699"/>
            <a:ext cx="506491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 QUIERES HABLAR CON EL PASTOR SALVADOR, SU MÓVIL ES: </a:t>
            </a:r>
            <a:r>
              <a:rPr lang="es-ES" sz="11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617 135 145</a:t>
            </a:r>
          </a:p>
        </p:txBody>
      </p:sp>
      <p:cxnSp>
        <p:nvCxnSpPr>
          <p:cNvPr id="102" name="Google Shape;102;p13"/>
          <p:cNvCxnSpPr/>
          <p:nvPr/>
        </p:nvCxnSpPr>
        <p:spPr>
          <a:xfrm>
            <a:off x="5620257" y="2236134"/>
            <a:ext cx="0" cy="516933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13"/>
          <p:cNvCxnSpPr>
            <a:cxnSpLocks/>
          </p:cNvCxnSpPr>
          <p:nvPr/>
        </p:nvCxnSpPr>
        <p:spPr>
          <a:xfrm>
            <a:off x="10633851" y="3967336"/>
            <a:ext cx="0" cy="511770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13"/>
          <p:cNvCxnSpPr/>
          <p:nvPr/>
        </p:nvCxnSpPr>
        <p:spPr>
          <a:xfrm>
            <a:off x="5620257" y="2245107"/>
            <a:ext cx="712562" cy="0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3"/>
          <p:cNvCxnSpPr>
            <a:cxnSpLocks/>
          </p:cNvCxnSpPr>
          <p:nvPr/>
        </p:nvCxnSpPr>
        <p:spPr>
          <a:xfrm>
            <a:off x="9758387" y="4472406"/>
            <a:ext cx="867600" cy="10500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3"/>
          <p:cNvSpPr txBox="1"/>
          <p:nvPr/>
        </p:nvSpPr>
        <p:spPr>
          <a:xfrm>
            <a:off x="629434" y="7028075"/>
            <a:ext cx="427758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 quieres colaborar en este Boletín, habla con Abigail</a:t>
            </a:r>
            <a:endParaRPr dirty="0"/>
          </a:p>
        </p:txBody>
      </p:sp>
      <p:cxnSp>
        <p:nvCxnSpPr>
          <p:cNvPr id="109" name="Google Shape;109;p13"/>
          <p:cNvCxnSpPr/>
          <p:nvPr/>
        </p:nvCxnSpPr>
        <p:spPr>
          <a:xfrm>
            <a:off x="6157165" y="378242"/>
            <a:ext cx="3354771" cy="0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6148279" y="1673174"/>
            <a:ext cx="3354771" cy="0"/>
          </a:xfrm>
          <a:prstGeom prst="straightConnector1">
            <a:avLst/>
          </a:prstGeom>
          <a:noFill/>
          <a:ln w="28575" cap="flat" cmpd="sng">
            <a:solidFill>
              <a:srgbClr val="B917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3"/>
          <p:cNvSpPr txBox="1">
            <a:spLocks noGrp="1"/>
          </p:cNvSpPr>
          <p:nvPr>
            <p:ph type="ctrTitle"/>
          </p:nvPr>
        </p:nvSpPr>
        <p:spPr>
          <a:xfrm>
            <a:off x="5992024" y="381603"/>
            <a:ext cx="3554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None/>
            </a:pPr>
            <a:r>
              <a:rPr lang="es-ES" sz="1300" dirty="0">
                <a:latin typeface="Cambria"/>
                <a:ea typeface="Cambria"/>
                <a:cs typeface="Cambria"/>
                <a:sym typeface="Cambria"/>
              </a:rPr>
              <a:t>BOLETÍN JULIO - AGOSTO 2025</a:t>
            </a:r>
            <a:br>
              <a:rPr lang="es-ES" sz="15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s-ES" sz="1500" b="1" dirty="0">
                <a:latin typeface="Cambria"/>
                <a:ea typeface="Cambria"/>
                <a:cs typeface="Cambria"/>
                <a:sym typeface="Cambria"/>
              </a:rPr>
              <a:t>IGLESIA CRISTIANA EVANGÉLICA</a:t>
            </a:r>
            <a:br>
              <a:rPr lang="es-ES" sz="15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s-ES" sz="1500" b="1" dirty="0">
                <a:latin typeface="Cambria"/>
                <a:ea typeface="Cambria"/>
                <a:cs typeface="Cambria"/>
                <a:sym typeface="Cambria"/>
              </a:rPr>
              <a:t>COLMENAR VIEJO Y MANZANARES EL REAL</a:t>
            </a:r>
            <a:br>
              <a:rPr lang="es-ES" sz="15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s-ES" sz="1300" dirty="0">
                <a:latin typeface="Cambria"/>
                <a:ea typeface="Cambria"/>
                <a:cs typeface="Cambria"/>
                <a:sym typeface="Cambria"/>
              </a:rPr>
              <a:t>ENTIDAD RELIGIOSA 016012 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6989707" y="1412719"/>
            <a:ext cx="167191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Tfno. 91 846 18 13</a:t>
            </a:r>
            <a:endParaRPr dirty="0"/>
          </a:p>
        </p:txBody>
      </p:sp>
      <p:sp>
        <p:nvSpPr>
          <p:cNvPr id="114" name="Google Shape;114;p13"/>
          <p:cNvSpPr txBox="1"/>
          <p:nvPr/>
        </p:nvSpPr>
        <p:spPr>
          <a:xfrm rot="1769">
            <a:off x="102485" y="3721135"/>
            <a:ext cx="228655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¡</a:t>
            </a:r>
            <a:r>
              <a:rPr lang="es-ES" sz="13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¡MUCHAS FELICIDADES A TODOS!!</a:t>
            </a:r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BAE6BE8-6A71-16B4-1563-A928B83F5FF0}"/>
              </a:ext>
            </a:extLst>
          </p:cNvPr>
          <p:cNvGrpSpPr/>
          <p:nvPr/>
        </p:nvGrpSpPr>
        <p:grpSpPr>
          <a:xfrm>
            <a:off x="641963" y="4482318"/>
            <a:ext cx="4314418" cy="1256633"/>
            <a:chOff x="541916" y="3466537"/>
            <a:chExt cx="4314418" cy="1940249"/>
          </a:xfrm>
        </p:grpSpPr>
        <p:cxnSp>
          <p:nvCxnSpPr>
            <p:cNvPr id="107" name="Google Shape;107;p13"/>
            <p:cNvCxnSpPr>
              <a:cxnSpLocks/>
            </p:cNvCxnSpPr>
            <p:nvPr/>
          </p:nvCxnSpPr>
          <p:spPr>
            <a:xfrm>
              <a:off x="1946112" y="3583035"/>
              <a:ext cx="0" cy="1823751"/>
            </a:xfrm>
            <a:prstGeom prst="straightConnector1">
              <a:avLst/>
            </a:prstGeom>
            <a:noFill/>
            <a:ln w="28575" cap="flat" cmpd="sng">
              <a:solidFill>
                <a:srgbClr val="B9178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3C36EA7-D937-5D93-66C4-723EF446173B}"/>
                </a:ext>
              </a:extLst>
            </p:cNvPr>
            <p:cNvSpPr txBox="1"/>
            <p:nvPr/>
          </p:nvSpPr>
          <p:spPr>
            <a:xfrm>
              <a:off x="541916" y="3466537"/>
              <a:ext cx="139685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COLMENAR:</a:t>
              </a:r>
              <a:endParaRPr lang="es-ES"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u="sng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C/Cuesta </a:t>
              </a:r>
              <a:r>
                <a:rPr lang="es-ES" sz="1200" u="sng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nº</a:t>
              </a:r>
              <a:r>
                <a:rPr lang="es-ES" sz="1200" u="sng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6</a:t>
              </a:r>
              <a:endParaRPr lang="es-ES"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Culto predicación</a:t>
              </a:r>
              <a:endParaRPr lang="es-ES"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Domingos 11:00</a:t>
              </a:r>
              <a:endParaRPr lang="es-ES"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Estudio bíblico</a:t>
              </a:r>
              <a:endParaRPr lang="es-ES" sz="12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Martes 20:30</a:t>
              </a:r>
              <a:endParaRPr lang="es-ES" sz="1200" dirty="0"/>
            </a:p>
          </p:txBody>
        </p:sp>
        <p:sp>
          <p:nvSpPr>
            <p:cNvPr id="14" name="Google Shape;95;p13">
              <a:extLst>
                <a:ext uri="{FF2B5EF4-FFF2-40B4-BE49-F238E27FC236}">
                  <a16:creationId xmlns:a16="http://schemas.microsoft.com/office/drawing/2014/main" id="{6049AF5F-B06E-3C01-FF22-DF2DE3DA77FA}"/>
                </a:ext>
              </a:extLst>
            </p:cNvPr>
            <p:cNvSpPr txBox="1"/>
            <p:nvPr/>
          </p:nvSpPr>
          <p:spPr>
            <a:xfrm>
              <a:off x="2083615" y="3467834"/>
              <a:ext cx="1369200" cy="1853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MANZANARES: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u="sng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C/Real </a:t>
              </a:r>
              <a:r>
                <a:rPr lang="es-ES" sz="1200" u="sng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nº</a:t>
              </a:r>
              <a:r>
                <a:rPr lang="es-ES" sz="1200" u="sng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7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Culto predicación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Domingos 11:00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Estudio bíblico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Miércoles 20:00</a:t>
              </a:r>
              <a:endParaRPr dirty="0"/>
            </a:p>
          </p:txBody>
        </p:sp>
        <p:cxnSp>
          <p:nvCxnSpPr>
            <p:cNvPr id="15" name="Google Shape;107;p13">
              <a:extLst>
                <a:ext uri="{FF2B5EF4-FFF2-40B4-BE49-F238E27FC236}">
                  <a16:creationId xmlns:a16="http://schemas.microsoft.com/office/drawing/2014/main" id="{12758C14-5BF7-1FD2-9DDF-8EC8EBB44AC1}"/>
                </a:ext>
              </a:extLst>
            </p:cNvPr>
            <p:cNvCxnSpPr>
              <a:cxnSpLocks/>
            </p:cNvCxnSpPr>
            <p:nvPr/>
          </p:nvCxnSpPr>
          <p:spPr>
            <a:xfrm>
              <a:off x="3476859" y="3583034"/>
              <a:ext cx="0" cy="1823751"/>
            </a:xfrm>
            <a:prstGeom prst="straightConnector1">
              <a:avLst/>
            </a:prstGeom>
            <a:noFill/>
            <a:ln w="28575" cap="flat" cmpd="sng">
              <a:solidFill>
                <a:srgbClr val="B9178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100;p13">
              <a:extLst>
                <a:ext uri="{FF2B5EF4-FFF2-40B4-BE49-F238E27FC236}">
                  <a16:creationId xmlns:a16="http://schemas.microsoft.com/office/drawing/2014/main" id="{8433C6EA-972B-1FB5-EB98-FCDF7E882BB4}"/>
                </a:ext>
              </a:extLst>
            </p:cNvPr>
            <p:cNvSpPr txBox="1"/>
            <p:nvPr/>
          </p:nvSpPr>
          <p:spPr>
            <a:xfrm>
              <a:off x="3579234" y="3467834"/>
              <a:ext cx="1277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ZOOM: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Culto de estudio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y oración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Jueves 20:30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8" name="Picture 4" descr="® Blog Católico Navideño ®: IMÁGENES DE HAPPY BIRTHDAY">
            <a:extLst>
              <a:ext uri="{FF2B5EF4-FFF2-40B4-BE49-F238E27FC236}">
                <a16:creationId xmlns:a16="http://schemas.microsoft.com/office/drawing/2014/main" id="{CD531772-CF42-CCDB-43B2-6F43270B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6" y="3012058"/>
            <a:ext cx="837568" cy="8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Google Shape;101;p13"/>
          <p:cNvSpPr txBox="1"/>
          <p:nvPr/>
        </p:nvSpPr>
        <p:spPr>
          <a:xfrm>
            <a:off x="5629325" y="2277039"/>
            <a:ext cx="5012391" cy="219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ANUNCIOS</a:t>
            </a: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 lang="es-ES" sz="11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JULIO</a:t>
            </a: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Lunes 1 al 7.- </a:t>
            </a:r>
            <a:r>
              <a:rPr lang="es-E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Campamentos de Verano en Pinos Reales: Primeras Aventuras 2025: “Siguiendo al Superhéroe” dirigido por Jair y Alicia.</a:t>
            </a: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5.- (9:30 h.) </a:t>
            </a:r>
            <a:r>
              <a:rPr lang="es-E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Excursión Unida FIEIDE Regional Centro y Bautismos en el Pontón de la Granja de San Ildefonso (Segovia). SALIDA del autobús de los Frailes a las 9:30 h. con Parada en Manzanares.</a:t>
            </a: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Domingo 6 (11:00h).- </a:t>
            </a:r>
            <a:r>
              <a:rPr lang="es-E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2ª Ofrenda Misionera dedicada a Juan Salvador y África.</a:t>
            </a: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</a:p>
          <a:p>
            <a:pPr marL="0" marR="0" lvl="0" indent="0" algn="just" rtl="0">
              <a:spcAft>
                <a:spcPts val="400"/>
              </a:spcAft>
              <a:buNone/>
            </a:pPr>
            <a:r>
              <a:rPr lang="es-ES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Lunes 25 al 29 (19:00h).- </a:t>
            </a:r>
            <a:r>
              <a:rPr lang="es-E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Semana Bíblica para Niños en Manzanares.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7D45A2-AE1C-85DD-E590-2372CD0C53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48" t="28846" r="6423" b="34335"/>
          <a:stretch/>
        </p:blipFill>
        <p:spPr>
          <a:xfrm>
            <a:off x="7946618" y="1765838"/>
            <a:ext cx="2397860" cy="7607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404E09-B0CF-132F-74AB-EC457A4A0B6D}"/>
              </a:ext>
            </a:extLst>
          </p:cNvPr>
          <p:cNvSpPr txBox="1"/>
          <p:nvPr/>
        </p:nvSpPr>
        <p:spPr>
          <a:xfrm>
            <a:off x="2391031" y="701367"/>
            <a:ext cx="3034457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2.-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Fernanda (Londres)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Jueves 7.-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Yami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Lunes 11.-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Jonás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Miércoles 13.-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Marc y Carolina (Londres)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Viernes 15.-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Dani y Altagracia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16.-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Alicia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Lunes 18.-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Galo y Alcides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Miércoles 20.- </a:t>
            </a:r>
            <a:r>
              <a:rPr lang="es-ES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Jeaneth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 Aarón (Londres)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Jueves 21.- </a:t>
            </a:r>
            <a:r>
              <a:rPr lang="es-ES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Joshelyn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y Leonela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Viernes 22.-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Eustasio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23.-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Alberto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Jueves 28.-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Patricia Amador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Viernes 29.-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Gualberto</a:t>
            </a: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SzPts val="1100"/>
              <a:buNone/>
            </a:pPr>
            <a:r>
              <a:rPr lang="es-E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Sábado 30.- </a:t>
            </a:r>
            <a:r>
              <a:rPr lang="es-E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Nico y Iker</a:t>
            </a: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E0AD5F-4F7A-40A0-4AF4-58F328C56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819" y="4728678"/>
            <a:ext cx="3741283" cy="2494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74A4BB-75B4-A91F-E595-27AEA0003C85}"/>
              </a:ext>
            </a:extLst>
          </p:cNvPr>
          <p:cNvSpPr txBox="1"/>
          <p:nvPr/>
        </p:nvSpPr>
        <p:spPr>
          <a:xfrm>
            <a:off x="5990172" y="248102"/>
            <a:ext cx="465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</a:rPr>
              <a:t>50 AÑOS DE PRESENCIA EVANGÉLICA EN COLMENAR VIEJO (extracto del dossier)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B08099-CCBC-4A1B-07C2-35FC3B468862}"/>
              </a:ext>
            </a:extLst>
          </p:cNvPr>
          <p:cNvSpPr txBox="1"/>
          <p:nvPr/>
        </p:nvSpPr>
        <p:spPr>
          <a:xfrm>
            <a:off x="364294" y="923371"/>
            <a:ext cx="4563841" cy="493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HERMANOS/AS que necesitan TRABAJO y VIVIENDA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Por la salud espiritual y física de los familiares y amigos.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CONSUELO y DESCANSO en el Señor para los hermanos que han perdido algún ser querido.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Los hermanos que viajan.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Nuestros familiares y amigos in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conversos.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Venta y compra de LOCAL en Colmenar.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JUANSA y ÁFRICA, por 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provisión y guía en su nuevo proyecto.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PROGRAMA de Actividades del 50 Aniversario.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Por las semanas bíblicas para niños.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Campa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mentos de verano, que el Señor los cuide y bendiga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Provisión para los MINISTERIOS en la Iglesia de Manzanares.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Grupo de JÓVENES y ADOLESCENTES, para que el Señor 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fortalezca el grupo y lo mantenga unido y animado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GIUSEPPE y familia, sostenimiento y guía en su ministerio.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Culto de Oración de los miércoles en Manzanares, que el Señor anime a los hermanos a asistir.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Por el s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ostenimiento del Hogar de Ancianos “La Granja” de Linares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Paz social en ECUADOR, VENEZUELA, </a:t>
            </a: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ISRAEL y </a:t>
            </a:r>
            <a:r>
              <a:rPr lang="es-ES" sz="11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UCRANIA, que el Señor pare la guerra</a:t>
            </a: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Iglesia perseguida.</a:t>
            </a:r>
            <a:endParaRPr lang="es-ES" sz="11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07000"/>
              </a:lnSpc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ES" sz="11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MUCHAS GRACIAS a DIOS por las Oraciones contestadas.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512DF1-3F98-D18A-7730-E6B6661E724E}"/>
              </a:ext>
            </a:extLst>
          </p:cNvPr>
          <p:cNvSpPr txBox="1"/>
          <p:nvPr/>
        </p:nvSpPr>
        <p:spPr>
          <a:xfrm>
            <a:off x="255174" y="509712"/>
            <a:ext cx="212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MOTIVOS DE ORACIÓN:</a:t>
            </a:r>
            <a:endParaRPr lang="es-ES" sz="1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C902CC-87F5-7359-284F-033CEB19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65" y="923371"/>
            <a:ext cx="4450124" cy="6495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571</Words>
  <Application>Microsoft Office PowerPoint</Application>
  <PresentationFormat>Personalizado</PresentationFormat>
  <Paragraphs>81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Courier New</vt:lpstr>
      <vt:lpstr>Tema de Office</vt:lpstr>
      <vt:lpstr>BOLETÍN JULIO - AGOSTO 2025 IGLESIA CRISTIANA EVANGÉLICA COLMENAR VIEJO Y MANZANARES EL REAL ENTIDAD RELIGIOSA 016012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BOLETÍN FEBRERO 2024 1ª IGLESIA CRISTIANA EVANGÉLICA COLMENAR VIEJO Y MANZANARES EL REAL ENTIDAD RELIGIOSA 016012 </dc:title>
  <cp:lastModifiedBy>Juan Francisco Rodríguez</cp:lastModifiedBy>
  <cp:revision>125</cp:revision>
  <dcterms:modified xsi:type="dcterms:W3CDTF">2025-07-04T19:58:00Z</dcterms:modified>
</cp:coreProperties>
</file>